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1"/>
  </p:notesMasterIdLst>
  <p:handoutMasterIdLst>
    <p:handoutMasterId r:id="rId12"/>
  </p:handoutMasterIdLst>
  <p:sldIdLst>
    <p:sldId id="270" r:id="rId6"/>
    <p:sldId id="260" r:id="rId7"/>
    <p:sldId id="266" r:id="rId8"/>
    <p:sldId id="261" r:id="rId9"/>
    <p:sldId id="257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3381" autoAdjust="0"/>
  </p:normalViewPr>
  <p:slideViewPr>
    <p:cSldViewPr>
      <p:cViewPr varScale="1">
        <p:scale>
          <a:sx n="116" d="100"/>
          <a:sy n="116" d="100"/>
        </p:scale>
        <p:origin x="208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8021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093D7771-5121-7B4D-9293-8C3CB8FA57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" y="1524000"/>
            <a:ext cx="8763000" cy="13716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Ghana - activity 4.1.1</a:t>
            </a:r>
            <a:endParaRPr lang="en-US" sz="2800" dirty="0">
              <a:latin typeface="+mn-lt"/>
            </a:endParaRPr>
          </a:p>
          <a:p>
            <a:r>
              <a:rPr lang="en-US" sz="2000" dirty="0">
                <a:latin typeface="+mn-lt"/>
              </a:rPr>
              <a:t>Conduct cost-benefit and gender analysis coupled with other socio-economic analyses to identify and quantify adoption constraints and opportunities for different farmer contexts 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0AC2A56-198F-894D-97B8-DD4B6D14570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066800"/>
          </a:xfrm>
        </p:spPr>
        <p:txBody>
          <a:bodyPr/>
          <a:lstStyle/>
          <a:p>
            <a:r>
              <a:rPr lang="en-US" sz="2000" dirty="0">
                <a:latin typeface="+mn-lt"/>
              </a:rPr>
              <a:t>Bekele Kotu and Felix Badolo</a:t>
            </a:r>
          </a:p>
          <a:p>
            <a:r>
              <a:rPr lang="en-US" sz="2000" dirty="0">
                <a:latin typeface="+mn-lt"/>
              </a:rPr>
              <a:t>IITA and ICRISAT</a:t>
            </a:r>
          </a:p>
        </p:txBody>
      </p:sp>
    </p:spTree>
    <p:extLst>
      <p:ext uri="{BB962C8B-B14F-4D97-AF65-F5344CB8AC3E}">
        <p14:creationId xmlns:p14="http://schemas.microsoft.com/office/powerpoint/2010/main" val="985798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041121"/>
              </p:ext>
            </p:extLst>
          </p:nvPr>
        </p:nvGraphicFramePr>
        <p:xfrm>
          <a:off x="381001" y="1371600"/>
          <a:ext cx="8534399" cy="4999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790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617220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2931794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88596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312109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no.4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 4.1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no.4.1.1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312109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Predicting adoption of sustainable agricultural practices in Sudan and </a:t>
                      </a:r>
                      <a:r>
                        <a:rPr lang="en-US" sz="1200" dirty="0" err="1"/>
                        <a:t>Guenea</a:t>
                      </a:r>
                      <a:r>
                        <a:rPr lang="en-US" sz="1200" dirty="0"/>
                        <a:t> Savana </a:t>
                      </a:r>
                      <a:r>
                        <a:rPr lang="en-US" sz="1200" dirty="0" err="1"/>
                        <a:t>agroecologies</a:t>
                      </a:r>
                      <a:endParaRPr lang="en-US" sz="1200" dirty="0"/>
                    </a:p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430957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Ghana: Northern Region, Upper</a:t>
                      </a:r>
                      <a:r>
                        <a:rPr lang="en-US" sz="1200" baseline="0" dirty="0"/>
                        <a:t> West Region, Upper East Region, </a:t>
                      </a:r>
                    </a:p>
                    <a:p>
                      <a:r>
                        <a:rPr lang="en-US" sz="1200" baseline="0" dirty="0"/>
                        <a:t>Mali: </a:t>
                      </a:r>
                      <a:r>
                        <a:rPr lang="en-US" sz="1200" baseline="0" dirty="0" err="1"/>
                        <a:t>Koutiala</a:t>
                      </a:r>
                      <a:r>
                        <a:rPr lang="en-US" sz="1200" baseline="0" dirty="0"/>
                        <a:t>, </a:t>
                      </a:r>
                      <a:r>
                        <a:rPr lang="en-US" sz="1200" baseline="0" dirty="0" err="1"/>
                        <a:t>Bougouni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July</a:t>
                      </a:r>
                      <a:r>
                        <a:rPr lang="en-US" sz="1200" baseline="0" dirty="0"/>
                        <a:t> 2018 to  December 2019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Data</a:t>
                      </a:r>
                      <a:r>
                        <a:rPr lang="en-US" sz="1200" baseline="0" dirty="0"/>
                        <a:t> set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Technical reports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Journal article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77572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Productivity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Economic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Environment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Human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Social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Bekele Kotu, IITA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Felix Badolo, ICRISAT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Abdul Rahman Nurudeen, IITA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Birhanu Zemadim, ICRISAT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en-US" sz="1200" dirty="0"/>
                        <a:t>Baloua</a:t>
                      </a:r>
                      <a:r>
                        <a:rPr lang="en-US" sz="1200" baseline="0" dirty="0"/>
                        <a:t> Nebie, ICRISAT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Francis Muthoni, IITA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846543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This research take the</a:t>
                      </a:r>
                      <a:r>
                        <a:rPr lang="en-US" sz="1200" baseline="0" dirty="0"/>
                        <a:t> outputs of previous bio-physical studies as input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9634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329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630363" y="2744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533399" y="1262448"/>
            <a:ext cx="7772400" cy="566352"/>
          </a:xfrm>
        </p:spPr>
        <p:txBody>
          <a:bodyPr/>
          <a:lstStyle/>
          <a:p>
            <a:r>
              <a:rPr lang="en-US" sz="2400" dirty="0"/>
              <a:t>Table: summary of activities done so far and next step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117948"/>
              </p:ext>
            </p:extLst>
          </p:nvPr>
        </p:nvGraphicFramePr>
        <p:xfrm>
          <a:off x="533398" y="1828801"/>
          <a:ext cx="8077200" cy="38154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3173">
                  <a:extLst>
                    <a:ext uri="{9D8B030D-6E8A-4147-A177-3AD203B41FA5}">
                      <a16:colId xmlns:a16="http://schemas.microsoft.com/office/drawing/2014/main" val="1189244767"/>
                    </a:ext>
                  </a:extLst>
                </a:gridCol>
                <a:gridCol w="1415399">
                  <a:extLst>
                    <a:ext uri="{9D8B030D-6E8A-4147-A177-3AD203B41FA5}">
                      <a16:colId xmlns:a16="http://schemas.microsoft.com/office/drawing/2014/main" val="2602614866"/>
                    </a:ext>
                  </a:extLst>
                </a:gridCol>
                <a:gridCol w="3638368">
                  <a:extLst>
                    <a:ext uri="{9D8B030D-6E8A-4147-A177-3AD203B41FA5}">
                      <a16:colId xmlns:a16="http://schemas.microsoft.com/office/drawing/2014/main" val="641320154"/>
                    </a:ext>
                  </a:extLst>
                </a:gridCol>
                <a:gridCol w="1630260">
                  <a:extLst>
                    <a:ext uri="{9D8B030D-6E8A-4147-A177-3AD203B41FA5}">
                      <a16:colId xmlns:a16="http://schemas.microsoft.com/office/drawing/2014/main" val="4123128627"/>
                    </a:ext>
                  </a:extLst>
                </a:gridCol>
              </a:tblGrid>
              <a:tr h="5120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Technologies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Number of discussions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Discussion points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Next step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0531653"/>
                  </a:ext>
                </a:extLst>
              </a:tr>
              <a:tr h="129744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1) Maize-Legume strip cropping,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2) cowpea living much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 FGD with women and 22 FGD with men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Relative advantage of the application of technology for the population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Learnability characteristics of the application of technology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Population-specific influences on the ability to learn about the application of technology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Relative advantage of the use of dual purpose sorghum varieties  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Additional data collection from key informants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Data analysis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Reporting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5505332"/>
                  </a:ext>
                </a:extLst>
              </a:tr>
              <a:tr h="17719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3) Dual purpose sorghum,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4) contour </a:t>
                      </a:r>
                      <a:r>
                        <a:rPr lang="en-US" sz="1800" dirty="0" err="1">
                          <a:effectLst/>
                        </a:rPr>
                        <a:t>bunding</a:t>
                      </a:r>
                      <a:r>
                        <a:rPr lang="en-US" sz="1800" dirty="0">
                          <a:effectLst/>
                        </a:rPr>
                        <a:t> system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18 FGD with women and 22 FGD with men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087027"/>
                  </a:ext>
                </a:extLst>
              </a:tr>
            </a:tbl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-141792" y="2208213"/>
            <a:ext cx="12681829" cy="49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83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4189911"/>
            <a:ext cx="5715000" cy="381000"/>
          </a:xfrm>
        </p:spPr>
        <p:txBody>
          <a:bodyPr>
            <a:noAutofit/>
          </a:bodyPr>
          <a:lstStyle/>
          <a:p>
            <a:r>
              <a:rPr lang="en-US" sz="2800" dirty="0"/>
              <a:t>Data collection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834" y="1457597"/>
            <a:ext cx="4540966" cy="27323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495800"/>
            <a:ext cx="4495800" cy="22473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50" y="4495800"/>
            <a:ext cx="4519749" cy="23328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457597"/>
            <a:ext cx="4374434" cy="27323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88634" y="921313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Training</a:t>
            </a:r>
          </a:p>
        </p:txBody>
      </p:sp>
    </p:spTree>
    <p:extLst>
      <p:ext uri="{BB962C8B-B14F-4D97-AF65-F5344CB8AC3E}">
        <p14:creationId xmlns:p14="http://schemas.microsoft.com/office/powerpoint/2010/main" val="88166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terms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9f5e9607-a28b-487e-b093-da60e75ee109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1179</TotalTime>
  <Words>302</Words>
  <Application>Microsoft Macintosh PowerPoint</Application>
  <PresentationFormat>On-screen Show (4:3)</PresentationFormat>
  <Paragraphs>61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Gill Sans</vt:lpstr>
      <vt:lpstr>Times New Roman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Data collection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Jonathan Odhong', IITA</cp:lastModifiedBy>
  <cp:revision>36</cp:revision>
  <cp:lastPrinted>2011-10-06T11:45:23Z</cp:lastPrinted>
  <dcterms:created xsi:type="dcterms:W3CDTF">2018-05-19T10:21:56Z</dcterms:created>
  <dcterms:modified xsi:type="dcterms:W3CDTF">2019-06-02T07:01:56Z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